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60" r:id="rId6"/>
  </p:sldMasterIdLst>
  <p:notesMasterIdLst>
    <p:notesMasterId r:id="rId20"/>
  </p:notesMasterIdLst>
  <p:handoutMasterIdLst>
    <p:handoutMasterId r:id="rId21"/>
  </p:handoutMasterIdLst>
  <p:sldIdLst>
    <p:sldId id="314" r:id="rId7"/>
    <p:sldId id="384" r:id="rId8"/>
    <p:sldId id="399" r:id="rId9"/>
    <p:sldId id="418" r:id="rId10"/>
    <p:sldId id="416" r:id="rId11"/>
    <p:sldId id="417" r:id="rId12"/>
    <p:sldId id="415" r:id="rId13"/>
    <p:sldId id="414" r:id="rId14"/>
    <p:sldId id="413" r:id="rId15"/>
    <p:sldId id="412" r:id="rId16"/>
    <p:sldId id="411" r:id="rId17"/>
    <p:sldId id="407" r:id="rId18"/>
    <p:sldId id="410" r:id="rId19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BB7D6AF2-864A-8348-B308-F5EFE292E65E}">
          <p14:sldIdLst>
            <p14:sldId id="314"/>
            <p14:sldId id="384"/>
            <p14:sldId id="399"/>
            <p14:sldId id="418"/>
            <p14:sldId id="416"/>
            <p14:sldId id="417"/>
            <p14:sldId id="415"/>
            <p14:sldId id="414"/>
            <p14:sldId id="413"/>
            <p14:sldId id="412"/>
            <p14:sldId id="411"/>
            <p14:sldId id="407"/>
            <p14:sldId id="410"/>
          </p14:sldIdLst>
        </p14:section>
        <p14:section name="Content slides" id="{B1497B1C-9BA0-CF4E-952F-19C9FC010A5B}">
          <p14:sldIdLst/>
        </p14:section>
        <p14:section name="Thank you" id="{A40BAB7F-8F4C-2142-8EA2-C99FFF8533DD}">
          <p14:sldIdLst/>
        </p14:section>
        <p14:section name="Additional tools" id="{52E9777B-65E4-EF47-9885-E36B0ABFDD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F2"/>
    <a:srgbClr val="0083C1"/>
    <a:srgbClr val="D9EBFA"/>
    <a:srgbClr val="C8D6DC"/>
    <a:srgbClr val="33CCFF"/>
    <a:srgbClr val="15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4945F-F9CB-1E84-99F1-E425418F4DD7}" v="3" dt="2026-02-18T15:43:03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77"/>
      </p:cViewPr>
      <p:guideLst>
        <p:guide orient="horz" pos="3162"/>
        <p:guide pos="2880"/>
        <p:guide orient="horz" pos="1620"/>
        <p:guide orient="horz" pos="17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Maroncelli" userId="S::g.maroncelli@daikinapplied.eu::dc9fe2a4-a831-40e5-9263-f2c544c29e3b" providerId="AD" clId="Web-{B9E4945F-F9CB-1E84-99F1-E425418F4DD7}"/>
    <pc:docChg chg="modSld">
      <pc:chgData name="Giulia Maroncelli" userId="S::g.maroncelli@daikinapplied.eu::dc9fe2a4-a831-40e5-9263-f2c544c29e3b" providerId="AD" clId="Web-{B9E4945F-F9CB-1E84-99F1-E425418F4DD7}" dt="2026-02-18T15:43:03.750" v="1" actId="20577"/>
      <pc:docMkLst>
        <pc:docMk/>
      </pc:docMkLst>
      <pc:sldChg chg="modSp">
        <pc:chgData name="Giulia Maroncelli" userId="S::g.maroncelli@daikinapplied.eu::dc9fe2a4-a831-40e5-9263-f2c544c29e3b" providerId="AD" clId="Web-{B9E4945F-F9CB-1E84-99F1-E425418F4DD7}" dt="2026-02-18T15:43:03.750" v="1" actId="20577"/>
        <pc:sldMkLst>
          <pc:docMk/>
          <pc:sldMk cId="1188708106" sldId="384"/>
        </pc:sldMkLst>
        <pc:spChg chg="mod">
          <ac:chgData name="Giulia Maroncelli" userId="S::g.maroncelli@daikinapplied.eu::dc9fe2a4-a831-40e5-9263-f2c544c29e3b" providerId="AD" clId="Web-{B9E4945F-F9CB-1E84-99F1-E425418F4DD7}" dt="2026-02-18T15:43:03.750" v="1" actId="20577"/>
          <ac:spMkLst>
            <pc:docMk/>
            <pc:sldMk cId="1188708106" sldId="384"/>
            <ac:spMk id="7" creationId="{5CBC6829-6583-4CA7-0980-BDC10A7F52B1}"/>
          </ac:spMkLst>
        </pc:spChg>
      </pc:sldChg>
    </pc:docChg>
  </pc:docChgLst>
  <pc:docChgLst>
    <pc:chgData clId="Web-{B9E4945F-F9CB-1E84-99F1-E425418F4DD7}"/>
    <pc:docChg chg="modSld">
      <pc:chgData name="" userId="" providerId="" clId="Web-{B9E4945F-F9CB-1E84-99F1-E425418F4DD7}" dt="2026-02-18T15:42:51.952" v="0" actId="20577"/>
      <pc:docMkLst>
        <pc:docMk/>
      </pc:docMkLst>
      <pc:sldChg chg="modSp">
        <pc:chgData name="" userId="" providerId="" clId="Web-{B9E4945F-F9CB-1E84-99F1-E425418F4DD7}" dt="2026-02-18T15:42:51.952" v="0" actId="20577"/>
        <pc:sldMkLst>
          <pc:docMk/>
          <pc:sldMk cId="1188708106" sldId="384"/>
        </pc:sldMkLst>
        <pc:spChg chg="mod">
          <ac:chgData name="" userId="" providerId="" clId="Web-{B9E4945F-F9CB-1E84-99F1-E425418F4DD7}" dt="2026-02-18T15:42:51.952" v="0" actId="20577"/>
          <ac:spMkLst>
            <pc:docMk/>
            <pc:sldMk cId="1188708106" sldId="384"/>
            <ac:spMk id="7" creationId="{5CBC6829-6583-4CA7-0980-BDC10A7F52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236-021C-42BD-83A0-EA6E2A170981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BE1A-51FA-4E8A-8BC0-C0282741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5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1852-A201-4F2A-ACEE-DE4A58C992C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3075-5948-4027-87F0-FBB2D3F2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17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intro.jpg">
            <a:extLst>
              <a:ext uri="{FF2B5EF4-FFF2-40B4-BE49-F238E27FC236}">
                <a16:creationId xmlns:a16="http://schemas.microsoft.com/office/drawing/2014/main" id="{A6CAB305-25B3-FF98-5488-47C97698A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" y="0"/>
            <a:ext cx="8999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42FA2-26F7-37F7-EFE1-6ACBB0F8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" y="3742178"/>
            <a:ext cx="9144000" cy="868219"/>
          </a:xfrm>
          <a:prstGeom prst="rect">
            <a:avLst/>
          </a:prstGeom>
        </p:spPr>
      </p:pic>
      <p:sp>
        <p:nvSpPr>
          <p:cNvPr id="5" name="Trapezium 4">
            <a:extLst>
              <a:ext uri="{FF2B5EF4-FFF2-40B4-BE49-F238E27FC236}">
                <a16:creationId xmlns:a16="http://schemas.microsoft.com/office/drawing/2014/main" id="{C550F3A6-9967-4670-6FEB-04C3997C14A2}"/>
              </a:ext>
            </a:extLst>
          </p:cNvPr>
          <p:cNvSpPr/>
          <p:nvPr userDrawn="1"/>
        </p:nvSpPr>
        <p:spPr>
          <a:xfrm>
            <a:off x="6433801" y="0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03DA9-557E-E4AA-082C-5B1075A08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8BFD9-C7FA-EB2C-77FC-34F7E2E94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63" y="1856009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663E73-06CD-1049-4179-5FF7E0F5B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64" y="2576088"/>
            <a:ext cx="6184736" cy="720079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subtitle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9C1F09-8DAC-C59D-686F-7CBF72656A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4">
            <a:extLst>
              <a:ext uri="{FF2B5EF4-FFF2-40B4-BE49-F238E27FC236}">
                <a16:creationId xmlns:a16="http://schemas.microsoft.com/office/drawing/2014/main" id="{14D70B29-0424-3B0B-B707-0156B2B46D2B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472EE99-D924-9A00-B39D-3A9EB1682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987574"/>
            <a:ext cx="6184736" cy="3744000"/>
          </a:xfrm>
          <a:prstGeom prst="rect">
            <a:avLst/>
          </a:prstGeom>
          <a:noFill/>
        </p:spPr>
        <p:txBody>
          <a:bodyPr vert="horz" lIns="0" numCol="1" anchor="ctr" anchorCtr="0">
            <a:normAutofit/>
          </a:bodyPr>
          <a:lstStyle>
            <a:lvl1pPr marL="0" indent="0" algn="l">
              <a:buFont typeface="+mj-lt"/>
              <a:buNone/>
              <a:defRPr sz="1800" b="0" i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3457F3-1A78-F0BF-C325-99002F411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09EFC87-3FA5-7487-F2C3-9A2CF14E5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6184737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 – Click to add text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CDB777-5B81-0298-3B8F-381B7A09E5F2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24B6-3417-0652-9BA9-6B019FF50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ium 4">
            <a:extLst>
              <a:ext uri="{FF2B5EF4-FFF2-40B4-BE49-F238E27FC236}">
                <a16:creationId xmlns:a16="http://schemas.microsoft.com/office/drawing/2014/main" id="{F9CAFD3F-589F-6F7B-EA4E-BDBB5B5D588F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1F67FC-FF00-93C4-65B3-E185BC04F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1851671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996C-86D5-A2B0-6390-68D97096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91B8932-E854-543B-A22E-C5F5C1B4A1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21BCF-E50B-9170-6AD6-CC1F01298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83976"/>
            <a:ext cx="6184736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261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735F-C65F-02D5-8015-7B67E0A91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840"/>
            <a:ext cx="9144000" cy="868219"/>
          </a:xfrm>
          <a:prstGeom prst="rect">
            <a:avLst/>
          </a:prstGeom>
        </p:spPr>
      </p:pic>
      <p:sp>
        <p:nvSpPr>
          <p:cNvPr id="4" name="Trapezium 4">
            <a:extLst>
              <a:ext uri="{FF2B5EF4-FFF2-40B4-BE49-F238E27FC236}">
                <a16:creationId xmlns:a16="http://schemas.microsoft.com/office/drawing/2014/main" id="{A81B1707-AA08-6511-D26D-8B15A7545D3D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C5309-858C-A484-A6AD-F7F35856648D}"/>
              </a:ext>
            </a:extLst>
          </p:cNvPr>
          <p:cNvSpPr txBox="1"/>
          <p:nvPr userDrawn="1"/>
        </p:nvSpPr>
        <p:spPr>
          <a:xfrm>
            <a:off x="179513" y="1856620"/>
            <a:ext cx="3960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885DBCA-26DF-063A-1EB1-56987EC9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131F16D-82D8-66D8-1317-BB959B3C4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E80F1-07C3-693E-DEC3-BBAA7225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D863-2784-BDFB-5FBD-37520AD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146C5FB-0B1D-5543-BCF5-B0719102EC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BC68704-B601-38BA-4BA7-CB84333F0576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A887CA-FD01-517C-FC6E-E314D0162C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206429-BC61-E959-606F-71F128FB3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F1BCFF-7517-71BA-F25F-F6255231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7259EA-9F96-B9B8-86B3-F4CA76B22C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BD3ED7BB-4473-42B8-6DD7-3C1F7AD9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FC078DB-917F-4AA1-A9AD-39F96537AAF3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787DE1-08BD-92E2-120F-983BFE13A9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16017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7770-B347-9AC5-F422-98041CC54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925C80-3672-B207-935E-D2240549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661" r:id="rId3"/>
    <p:sldLayoutId id="214748371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18DC1-1D32-31BD-0CD0-A0AF6D66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FC662-99E4-3927-1798-681D6B4F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A29EA-8D20-19AB-4ACE-6896A08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0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4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809C4-1F37-1895-70F5-5C95FE387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13F0A-3298-EA53-15B7-00A1068421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8E46F9-2E90-8262-740A-B4C555BA9D7A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491299-6A72-B88B-EE86-401BE510AFC3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E09A86-C3EC-189D-4E7E-5B074BCBA6D8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EC343F5-A986-F9B8-F1F5-6B1AC5DAB3EE}"/>
              </a:ext>
            </a:extLst>
          </p:cNvPr>
          <p:cNvSpPr txBox="1"/>
          <p:nvPr/>
        </p:nvSpPr>
        <p:spPr>
          <a:xfrm>
            <a:off x="6742409" y="3236417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technology ensures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reliability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customer peace of mind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E02B97-4BC9-7CC9-2946-E135313FFD62}"/>
              </a:ext>
            </a:extLst>
          </p:cNvPr>
          <p:cNvSpPr txBox="1"/>
          <p:nvPr/>
        </p:nvSpPr>
        <p:spPr>
          <a:xfrm>
            <a:off x="6313983" y="4100243"/>
            <a:ext cx="1893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#5 </a:t>
            </a:r>
          </a:p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+mj-lt"/>
              </a:rPr>
              <a:t>Stock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+mj-lt"/>
              </a:rPr>
              <a:t> availability</a:t>
            </a:r>
            <a:endParaRPr lang="it-IT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52A1B8-56CA-B3E1-46FC-C349B4673C2A}"/>
              </a:ext>
            </a:extLst>
          </p:cNvPr>
          <p:cNvSpPr txBox="1"/>
          <p:nvPr/>
        </p:nvSpPr>
        <p:spPr>
          <a:xfrm>
            <a:off x="431966" y="4124740"/>
            <a:ext cx="30358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Remote monitoring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&amp; system optimization </a:t>
            </a:r>
            <a:endParaRPr lang="it-IT" sz="1050" dirty="0">
              <a:solidFill>
                <a:srgbClr val="000000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B4BFE7-9481-5B0E-CEA6-330879F9D3EF}"/>
              </a:ext>
            </a:extLst>
          </p:cNvPr>
          <p:cNvSpPr txBox="1"/>
          <p:nvPr/>
        </p:nvSpPr>
        <p:spPr>
          <a:xfrm>
            <a:off x="199228" y="3266533"/>
            <a:ext cx="2067216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#7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Grid Ready Box to run on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green energ</a:t>
            </a:r>
            <a:r>
              <a:rPr lang="en-US" sz="1100" b="1" dirty="0">
                <a:solidFill>
                  <a:srgbClr val="000000"/>
                </a:solidFill>
                <a:latin typeface="+mj-lt"/>
              </a:rPr>
              <a:t>y </a:t>
            </a:r>
            <a:endParaRPr lang="it-IT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1647A83-C9CD-1226-8734-5B30F49B3A85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0D563D68-B6B0-2BEE-6BEE-905C1DC3FD21}"/>
              </a:ext>
            </a:extLst>
          </p:cNvPr>
          <p:cNvCxnSpPr>
            <a:cxnSpLocks/>
          </p:cNvCxnSpPr>
          <p:nvPr/>
        </p:nvCxnSpPr>
        <p:spPr>
          <a:xfrm>
            <a:off x="5519548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19359853-D307-7204-5CD9-CDDB447F88F9}"/>
              </a:ext>
            </a:extLst>
          </p:cNvPr>
          <p:cNvSpPr/>
          <p:nvPr/>
        </p:nvSpPr>
        <p:spPr>
          <a:xfrm>
            <a:off x="6108929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BD47CC36-84DF-C16C-5B7C-1DB93AF2C294}"/>
              </a:ext>
            </a:extLst>
          </p:cNvPr>
          <p:cNvCxnSpPr>
            <a:cxnSpLocks/>
          </p:cNvCxnSpPr>
          <p:nvPr/>
        </p:nvCxnSpPr>
        <p:spPr>
          <a:xfrm>
            <a:off x="6208279" y="3544089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8A7C3C67-8761-4C3B-239F-3009E7C28611}"/>
              </a:ext>
            </a:extLst>
          </p:cNvPr>
          <p:cNvSpPr/>
          <p:nvPr/>
        </p:nvSpPr>
        <p:spPr>
          <a:xfrm>
            <a:off x="6797660" y="3188713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FD9BDDA3-2EFC-4880-4422-A16C9B000F56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B7BB4C56-CD02-D8B8-73EF-3EB39A531E5B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47EE0FC-88EC-F65F-1612-5DFCF572893C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26BF7C8C-C0A8-051F-4E65-5D50E08227AD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78988898-0E6D-8595-8DA9-5497F4D2C223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82A39577-68DA-2C96-39DD-BCB04590CF56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6FC4F815-1A7F-99CA-6125-38D2A3AE88B5}"/>
              </a:ext>
            </a:extLst>
          </p:cNvPr>
          <p:cNvCxnSpPr>
            <a:cxnSpLocks/>
          </p:cNvCxnSpPr>
          <p:nvPr/>
        </p:nvCxnSpPr>
        <p:spPr>
          <a:xfrm>
            <a:off x="2332242" y="3551415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30D7D1FA-3F7C-C4AE-2B4A-113F80674DAC}"/>
              </a:ext>
            </a:extLst>
          </p:cNvPr>
          <p:cNvSpPr/>
          <p:nvPr/>
        </p:nvSpPr>
        <p:spPr>
          <a:xfrm>
            <a:off x="130065" y="31960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4B47A63-1589-689B-B177-4224666D4E98}"/>
              </a:ext>
            </a:extLst>
          </p:cNvPr>
          <p:cNvCxnSpPr>
            <a:cxnSpLocks/>
          </p:cNvCxnSpPr>
          <p:nvPr/>
        </p:nvCxnSpPr>
        <p:spPr>
          <a:xfrm>
            <a:off x="3028394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C8794CDE-A765-69B9-15DD-1E10E3D48125}"/>
              </a:ext>
            </a:extLst>
          </p:cNvPr>
          <p:cNvSpPr/>
          <p:nvPr/>
        </p:nvSpPr>
        <p:spPr>
          <a:xfrm>
            <a:off x="826217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716903-9ED6-6AAD-88CA-6B1D7F38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29" y="1587394"/>
            <a:ext cx="254225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2E22-590B-8B92-9AA6-7136B412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9BE6A-ACE4-5599-AF3D-C35AE5A921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7F9803-BA54-7FBE-DBA4-29522C546A2C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D6B8CF-A539-F43A-6FB2-2E2A9F7A8BEC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C016B7-03F2-B8F3-26D0-D4DEA3266EC0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A9310A-676A-5A34-272C-CCA5DB7EABA2}"/>
              </a:ext>
            </a:extLst>
          </p:cNvPr>
          <p:cNvSpPr txBox="1"/>
          <p:nvPr/>
        </p:nvSpPr>
        <p:spPr>
          <a:xfrm>
            <a:off x="6742409" y="3236417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technology ensures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reliability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customer peace of mind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3F9878-1255-0BDB-7DBE-4B368BE6ADD5}"/>
              </a:ext>
            </a:extLst>
          </p:cNvPr>
          <p:cNvSpPr txBox="1"/>
          <p:nvPr/>
        </p:nvSpPr>
        <p:spPr>
          <a:xfrm>
            <a:off x="6313983" y="4100243"/>
            <a:ext cx="1893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#5 </a:t>
            </a:r>
          </a:p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+mj-lt"/>
              </a:rPr>
              <a:t>Stock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+mj-lt"/>
              </a:rPr>
              <a:t> availability</a:t>
            </a:r>
            <a:endParaRPr lang="it-IT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EC6E19-C972-0684-4ABE-4D739D127E6B}"/>
              </a:ext>
            </a:extLst>
          </p:cNvPr>
          <p:cNvSpPr txBox="1"/>
          <p:nvPr/>
        </p:nvSpPr>
        <p:spPr>
          <a:xfrm>
            <a:off x="431966" y="4124740"/>
            <a:ext cx="30358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Remote monitoring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&amp; system optimization </a:t>
            </a:r>
            <a:endParaRPr lang="it-IT" sz="1050" dirty="0">
              <a:solidFill>
                <a:srgbClr val="000000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CF2B7B-B79C-9784-FA8F-21B3C644FAFA}"/>
              </a:ext>
            </a:extLst>
          </p:cNvPr>
          <p:cNvSpPr txBox="1"/>
          <p:nvPr/>
        </p:nvSpPr>
        <p:spPr>
          <a:xfrm>
            <a:off x="199228" y="3266533"/>
            <a:ext cx="2067216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#7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Grid Ready Box to run on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green energ</a:t>
            </a:r>
            <a:r>
              <a:rPr lang="en-US" sz="1100" b="1" dirty="0">
                <a:solidFill>
                  <a:srgbClr val="000000"/>
                </a:solidFill>
                <a:latin typeface="+mj-lt"/>
              </a:rPr>
              <a:t>y </a:t>
            </a:r>
            <a:endParaRPr lang="it-IT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582801A-57FA-33C1-A499-B904E10DFAF3}"/>
              </a:ext>
            </a:extLst>
          </p:cNvPr>
          <p:cNvSpPr txBox="1"/>
          <p:nvPr/>
        </p:nvSpPr>
        <p:spPr>
          <a:xfrm>
            <a:off x="84144" y="2368598"/>
            <a:ext cx="214664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#8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Green Building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contribution &amp; compliant with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F-Gas regulations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A0ECC14D-8787-E4A8-7571-B53F3368CE03}"/>
              </a:ext>
            </a:extLst>
          </p:cNvPr>
          <p:cNvCxnSpPr>
            <a:cxnSpLocks/>
          </p:cNvCxnSpPr>
          <p:nvPr/>
        </p:nvCxnSpPr>
        <p:spPr>
          <a:xfrm>
            <a:off x="5519548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A0E9690B-5896-CB13-D1F0-88E8EF604282}"/>
              </a:ext>
            </a:extLst>
          </p:cNvPr>
          <p:cNvSpPr/>
          <p:nvPr/>
        </p:nvSpPr>
        <p:spPr>
          <a:xfrm>
            <a:off x="6108929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1A06733-AC6B-A4A2-BE43-296643B6793B}"/>
              </a:ext>
            </a:extLst>
          </p:cNvPr>
          <p:cNvCxnSpPr>
            <a:cxnSpLocks/>
          </p:cNvCxnSpPr>
          <p:nvPr/>
        </p:nvCxnSpPr>
        <p:spPr>
          <a:xfrm>
            <a:off x="6208279" y="3544089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FDA4079B-85C2-27C9-2278-3B27430D8B44}"/>
              </a:ext>
            </a:extLst>
          </p:cNvPr>
          <p:cNvSpPr/>
          <p:nvPr/>
        </p:nvSpPr>
        <p:spPr>
          <a:xfrm>
            <a:off x="6797660" y="3188713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5F11E3C7-5E5A-8017-53F3-37B64E9E27B9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A2390F10-DCDE-F72C-8906-BD27A60D7DFC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D1123744-2D37-6A4D-674D-4640DC14A8CC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88A79BE5-C691-AD47-AE65-D6ACFCF6F1B1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A1A5EC0E-0E96-41E4-57C3-B3FD768DB94E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829152FE-E040-E642-8021-585FEE9B1A7B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6E3BF6D7-002B-40CA-77E3-692DF95E4F0B}"/>
              </a:ext>
            </a:extLst>
          </p:cNvPr>
          <p:cNvSpPr/>
          <p:nvPr/>
        </p:nvSpPr>
        <p:spPr>
          <a:xfrm>
            <a:off x="20256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6FF20A8-F693-3E51-9EAA-D377F85A0B11}"/>
              </a:ext>
            </a:extLst>
          </p:cNvPr>
          <p:cNvCxnSpPr>
            <a:cxnSpLocks/>
          </p:cNvCxnSpPr>
          <p:nvPr/>
        </p:nvCxnSpPr>
        <p:spPr>
          <a:xfrm>
            <a:off x="2332242" y="3551415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5589947C-D805-879B-9178-E13835FA80BD}"/>
              </a:ext>
            </a:extLst>
          </p:cNvPr>
          <p:cNvSpPr/>
          <p:nvPr/>
        </p:nvSpPr>
        <p:spPr>
          <a:xfrm>
            <a:off x="130065" y="31960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8B0851B6-6D08-5B50-94A0-B6BC3F63FA35}"/>
              </a:ext>
            </a:extLst>
          </p:cNvPr>
          <p:cNvCxnSpPr>
            <a:cxnSpLocks/>
          </p:cNvCxnSpPr>
          <p:nvPr/>
        </p:nvCxnSpPr>
        <p:spPr>
          <a:xfrm>
            <a:off x="3028394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3924184A-EEC7-5C81-3E58-88E5CC5FCEDD}"/>
              </a:ext>
            </a:extLst>
          </p:cNvPr>
          <p:cNvSpPr/>
          <p:nvPr/>
        </p:nvSpPr>
        <p:spPr>
          <a:xfrm>
            <a:off x="826217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7A9A6D1-47F8-0098-244B-02E3E593F385}"/>
              </a:ext>
            </a:extLst>
          </p:cNvPr>
          <p:cNvCxnSpPr>
            <a:cxnSpLocks/>
          </p:cNvCxnSpPr>
          <p:nvPr/>
        </p:nvCxnSpPr>
        <p:spPr>
          <a:xfrm>
            <a:off x="2237181" y="2701492"/>
            <a:ext cx="5504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 descr="Immagine che contiene testo, logo, Carattere, Marchio&#10;&#10;Descrizione generata automaticamente">
            <a:extLst>
              <a:ext uri="{FF2B5EF4-FFF2-40B4-BE49-F238E27FC236}">
                <a16:creationId xmlns:a16="http://schemas.microsoft.com/office/drawing/2014/main" id="{0AA1C06C-02DF-DFAE-5285-CC08CDC68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67" y="2474186"/>
            <a:ext cx="1608616" cy="1608616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FEEECE5-E350-007C-C239-BD553691E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36" y="2065718"/>
            <a:ext cx="1613033" cy="791394"/>
          </a:xfrm>
          <a:prstGeom prst="rect">
            <a:avLst/>
          </a:prstGeom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5039084C-373C-E4E1-A50D-7C030E862F8C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CA029-E124-CED6-2947-9473FD58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AE55A0-0BDB-C8AC-F20E-F1B7F3D4FF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1265F3-3EB4-E716-6896-CE02F687A813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33E08C-1CA4-2D14-91A4-1D56932CE01F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B4CEF7-D4F4-8511-92C2-68BFF1F88B4F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EDE5F1-5A4C-9220-932E-FD7A5EFF10BD}"/>
              </a:ext>
            </a:extLst>
          </p:cNvPr>
          <p:cNvSpPr txBox="1"/>
          <p:nvPr/>
        </p:nvSpPr>
        <p:spPr>
          <a:xfrm>
            <a:off x="6742409" y="3236417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technology ensures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reliability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customer peace of mind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D6C96A-60A2-51BA-D342-7055CD7CDBB6}"/>
              </a:ext>
            </a:extLst>
          </p:cNvPr>
          <p:cNvSpPr txBox="1"/>
          <p:nvPr/>
        </p:nvSpPr>
        <p:spPr>
          <a:xfrm>
            <a:off x="6313983" y="4100243"/>
            <a:ext cx="1893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#5 </a:t>
            </a:r>
          </a:p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+mj-lt"/>
              </a:rPr>
              <a:t>Stock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+mj-lt"/>
              </a:rPr>
              <a:t> availability</a:t>
            </a:r>
            <a:endParaRPr lang="it-IT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7F6DBB-0123-A53E-F06C-0BA0497B9AFE}"/>
              </a:ext>
            </a:extLst>
          </p:cNvPr>
          <p:cNvSpPr txBox="1"/>
          <p:nvPr/>
        </p:nvSpPr>
        <p:spPr>
          <a:xfrm>
            <a:off x="431966" y="4124740"/>
            <a:ext cx="30358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Remote monitoring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&amp; system optimization </a:t>
            </a:r>
            <a:endParaRPr lang="it-IT" sz="1050" dirty="0">
              <a:solidFill>
                <a:srgbClr val="000000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5F31AD-CAC3-38AA-C8E5-F09D4CDF9C90}"/>
              </a:ext>
            </a:extLst>
          </p:cNvPr>
          <p:cNvSpPr txBox="1"/>
          <p:nvPr/>
        </p:nvSpPr>
        <p:spPr>
          <a:xfrm>
            <a:off x="199228" y="3266533"/>
            <a:ext cx="2067216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#7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Grid Ready Box to run on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green energ</a:t>
            </a:r>
            <a:r>
              <a:rPr lang="en-US" sz="1100" b="1" dirty="0">
                <a:solidFill>
                  <a:srgbClr val="000000"/>
                </a:solidFill>
                <a:latin typeface="+mj-lt"/>
              </a:rPr>
              <a:t>y </a:t>
            </a:r>
            <a:endParaRPr lang="it-IT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D08952-A051-CD70-4C7F-36A2EE0EB46E}"/>
              </a:ext>
            </a:extLst>
          </p:cNvPr>
          <p:cNvSpPr txBox="1"/>
          <p:nvPr/>
        </p:nvSpPr>
        <p:spPr>
          <a:xfrm>
            <a:off x="84144" y="2368598"/>
            <a:ext cx="214664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#8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Green Building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contribution &amp; compliant with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F-Gas regulations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464AE0-3C2F-FED6-D3EC-0B709FC0DE92}"/>
              </a:ext>
            </a:extLst>
          </p:cNvPr>
          <p:cNvSpPr txBox="1"/>
          <p:nvPr/>
        </p:nvSpPr>
        <p:spPr>
          <a:xfrm>
            <a:off x="405647" y="1564230"/>
            <a:ext cx="2146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#9 </a:t>
            </a:r>
          </a:p>
          <a:p>
            <a:pPr algn="ctr"/>
            <a:r>
              <a:rPr lang="it-IT" sz="1100" b="1" dirty="0">
                <a:solidFill>
                  <a:srgbClr val="000000"/>
                </a:solidFill>
                <a:latin typeface="+mj-lt"/>
              </a:rPr>
              <a:t>Low carbon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solution</a:t>
            </a:r>
            <a:endParaRPr lang="it-IT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FA64F57-C4BA-E763-9DA2-091DB4E21F63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C20599BF-B4F3-5E73-9E84-72B7C8B3866D}"/>
              </a:ext>
            </a:extLst>
          </p:cNvPr>
          <p:cNvCxnSpPr>
            <a:cxnSpLocks/>
          </p:cNvCxnSpPr>
          <p:nvPr/>
        </p:nvCxnSpPr>
        <p:spPr>
          <a:xfrm>
            <a:off x="5519548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B139EA0A-503A-3D36-9570-233DF58D618E}"/>
              </a:ext>
            </a:extLst>
          </p:cNvPr>
          <p:cNvSpPr/>
          <p:nvPr/>
        </p:nvSpPr>
        <p:spPr>
          <a:xfrm>
            <a:off x="6108929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7AAD86F7-6B6A-8C6A-FF60-754B4A35B97C}"/>
              </a:ext>
            </a:extLst>
          </p:cNvPr>
          <p:cNvCxnSpPr>
            <a:cxnSpLocks/>
          </p:cNvCxnSpPr>
          <p:nvPr/>
        </p:nvCxnSpPr>
        <p:spPr>
          <a:xfrm>
            <a:off x="6208279" y="3544089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6DC62D2D-F2E3-1495-B109-8FCABA3F6417}"/>
              </a:ext>
            </a:extLst>
          </p:cNvPr>
          <p:cNvSpPr/>
          <p:nvPr/>
        </p:nvSpPr>
        <p:spPr>
          <a:xfrm>
            <a:off x="6797660" y="3188713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AAD86F7-6B6A-8C6A-FF60-754B4A35B97C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6DC62D2D-F2E3-1495-B109-8FCABA3F6417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7AAD86F7-6B6A-8C6A-FF60-754B4A35B97C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6DC62D2D-F2E3-1495-B109-8FCABA3F6417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7AAD86F7-6B6A-8C6A-FF60-754B4A35B97C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6DC62D2D-F2E3-1495-B109-8FCABA3F6417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7AAD86F7-6B6A-8C6A-FF60-754B4A35B97C}"/>
              </a:ext>
            </a:extLst>
          </p:cNvPr>
          <p:cNvCxnSpPr>
            <a:cxnSpLocks/>
          </p:cNvCxnSpPr>
          <p:nvPr/>
        </p:nvCxnSpPr>
        <p:spPr>
          <a:xfrm>
            <a:off x="2574031" y="1858897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>
            <a:extLst>
              <a:ext uri="{FF2B5EF4-FFF2-40B4-BE49-F238E27FC236}">
                <a16:creationId xmlns:a16="http://schemas.microsoft.com/office/drawing/2014/main" id="{6DC62D2D-F2E3-1495-B109-8FCABA3F6417}"/>
              </a:ext>
            </a:extLst>
          </p:cNvPr>
          <p:cNvSpPr/>
          <p:nvPr/>
        </p:nvSpPr>
        <p:spPr>
          <a:xfrm>
            <a:off x="371854" y="150352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9EA7C1E8-F4C3-0FB6-CDB8-36F91BA66087}"/>
              </a:ext>
            </a:extLst>
          </p:cNvPr>
          <p:cNvSpPr/>
          <p:nvPr/>
        </p:nvSpPr>
        <p:spPr>
          <a:xfrm>
            <a:off x="20256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465A75CE-EC6E-EA7D-60C7-4332FA584A99}"/>
              </a:ext>
            </a:extLst>
          </p:cNvPr>
          <p:cNvCxnSpPr>
            <a:cxnSpLocks/>
          </p:cNvCxnSpPr>
          <p:nvPr/>
        </p:nvCxnSpPr>
        <p:spPr>
          <a:xfrm>
            <a:off x="2332242" y="3551415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20FA5963-FFA0-B50F-5ED9-C29700EC4897}"/>
              </a:ext>
            </a:extLst>
          </p:cNvPr>
          <p:cNvSpPr/>
          <p:nvPr/>
        </p:nvSpPr>
        <p:spPr>
          <a:xfrm>
            <a:off x="130065" y="31960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4E13E41C-EE5D-350F-8D4C-1F0ADD9D53BD}"/>
              </a:ext>
            </a:extLst>
          </p:cNvPr>
          <p:cNvCxnSpPr>
            <a:cxnSpLocks/>
          </p:cNvCxnSpPr>
          <p:nvPr/>
        </p:nvCxnSpPr>
        <p:spPr>
          <a:xfrm>
            <a:off x="3028394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7E8698C4-D0B9-26F4-9C53-E223BD5B1CEE}"/>
              </a:ext>
            </a:extLst>
          </p:cNvPr>
          <p:cNvSpPr/>
          <p:nvPr/>
        </p:nvSpPr>
        <p:spPr>
          <a:xfrm>
            <a:off x="826217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747B9A-C8CB-F76B-B0AA-189A2C4D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17" y="1543917"/>
            <a:ext cx="2542252" cy="2542252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CB5259A-7CE9-8B07-0BC0-8993F011D8FD}"/>
              </a:ext>
            </a:extLst>
          </p:cNvPr>
          <p:cNvCxnSpPr>
            <a:cxnSpLocks/>
          </p:cNvCxnSpPr>
          <p:nvPr/>
        </p:nvCxnSpPr>
        <p:spPr>
          <a:xfrm>
            <a:off x="2237181" y="2701492"/>
            <a:ext cx="5504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8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0A605-ADEE-C03C-6BFC-0FD5C199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27B4C5-5FD0-CC4F-D0B2-9C6F4A0AE9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2AAD57-6550-8A43-3204-1E17D5BF7EA5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898846-3B23-BA6E-6559-A462F7DBA797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CBC06A-48B3-174E-66F1-302E0F6B0DD8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F5C064-C8B3-DF75-79D6-3BD21F240047}"/>
              </a:ext>
            </a:extLst>
          </p:cNvPr>
          <p:cNvSpPr txBox="1"/>
          <p:nvPr/>
        </p:nvSpPr>
        <p:spPr>
          <a:xfrm>
            <a:off x="6742409" y="3236417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technology ensures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reliability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customer peace of mind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E9AEC6-38BA-03D8-E972-8E58320A62D9}"/>
              </a:ext>
            </a:extLst>
          </p:cNvPr>
          <p:cNvSpPr txBox="1"/>
          <p:nvPr/>
        </p:nvSpPr>
        <p:spPr>
          <a:xfrm>
            <a:off x="6313983" y="4100243"/>
            <a:ext cx="1893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#5 </a:t>
            </a:r>
          </a:p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+mj-lt"/>
              </a:rPr>
              <a:t>Stock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+mj-lt"/>
              </a:rPr>
              <a:t> availability</a:t>
            </a:r>
            <a:endParaRPr lang="it-IT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6995A9-DB6D-C046-1E2B-2715F0381F06}"/>
              </a:ext>
            </a:extLst>
          </p:cNvPr>
          <p:cNvSpPr txBox="1"/>
          <p:nvPr/>
        </p:nvSpPr>
        <p:spPr>
          <a:xfrm>
            <a:off x="431966" y="4124740"/>
            <a:ext cx="30358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Remote monitoring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&amp; system optimization </a:t>
            </a:r>
            <a:endParaRPr lang="it-IT" sz="1050" dirty="0">
              <a:solidFill>
                <a:srgbClr val="000000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B593AFC-B161-4228-170D-56591F774726}"/>
              </a:ext>
            </a:extLst>
          </p:cNvPr>
          <p:cNvSpPr txBox="1"/>
          <p:nvPr/>
        </p:nvSpPr>
        <p:spPr>
          <a:xfrm>
            <a:off x="199228" y="3266533"/>
            <a:ext cx="2067216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#7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Grid Ready Box to run on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green energ</a:t>
            </a:r>
            <a:r>
              <a:rPr lang="en-US" sz="1100" b="1" dirty="0">
                <a:solidFill>
                  <a:srgbClr val="000000"/>
                </a:solidFill>
                <a:latin typeface="+mj-lt"/>
              </a:rPr>
              <a:t>y </a:t>
            </a:r>
            <a:endParaRPr lang="it-IT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56574A-0A16-2756-A5C5-F976FDE6983C}"/>
              </a:ext>
            </a:extLst>
          </p:cNvPr>
          <p:cNvSpPr txBox="1"/>
          <p:nvPr/>
        </p:nvSpPr>
        <p:spPr>
          <a:xfrm>
            <a:off x="84144" y="2368598"/>
            <a:ext cx="214664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#8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Green Building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contribution &amp; compliant with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F-Gas regulations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2356E85-5396-A587-6A7E-4D8C00469E77}"/>
              </a:ext>
            </a:extLst>
          </p:cNvPr>
          <p:cNvSpPr txBox="1"/>
          <p:nvPr/>
        </p:nvSpPr>
        <p:spPr>
          <a:xfrm>
            <a:off x="405647" y="1564230"/>
            <a:ext cx="2146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#9 </a:t>
            </a:r>
          </a:p>
          <a:p>
            <a:pPr algn="ctr"/>
            <a:r>
              <a:rPr lang="it-IT" sz="1100" b="1" dirty="0">
                <a:solidFill>
                  <a:srgbClr val="000000"/>
                </a:solidFill>
                <a:latin typeface="+mj-lt"/>
              </a:rPr>
              <a:t>Low carbon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solution</a:t>
            </a:r>
            <a:endParaRPr lang="it-IT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CF59C9-42AF-D820-D3FE-956F80CE23F7}"/>
              </a:ext>
            </a:extLst>
          </p:cNvPr>
          <p:cNvSpPr txBox="1"/>
          <p:nvPr/>
        </p:nvSpPr>
        <p:spPr>
          <a:xfrm>
            <a:off x="1035790" y="672513"/>
            <a:ext cx="2042073" cy="575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#10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Flexible configuration with/without hydronic kit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95FF7F3-641D-5FEB-0F4D-0C18E9CC45DC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3" name="Immagine 2" descr="Immagine che contiene Elementi grafici, Carattere, simbolo, grafica&#10;&#10;Descrizione generata automaticamente">
            <a:extLst>
              <a:ext uri="{FF2B5EF4-FFF2-40B4-BE49-F238E27FC236}">
                <a16:creationId xmlns:a16="http://schemas.microsoft.com/office/drawing/2014/main" id="{3F497954-3C54-0CBA-F059-2630F4249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32" y="1543766"/>
            <a:ext cx="2542037" cy="2545085"/>
          </a:xfrm>
          <a:prstGeom prst="rect">
            <a:avLst/>
          </a:prstGeom>
        </p:spPr>
      </p:pic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08372D80-896A-20D2-8E04-4B06D1DE658D}"/>
              </a:ext>
            </a:extLst>
          </p:cNvPr>
          <p:cNvCxnSpPr>
            <a:cxnSpLocks/>
          </p:cNvCxnSpPr>
          <p:nvPr/>
        </p:nvCxnSpPr>
        <p:spPr>
          <a:xfrm>
            <a:off x="5519548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55B1A703-77AA-697D-A78E-C31D8993C9D4}"/>
              </a:ext>
            </a:extLst>
          </p:cNvPr>
          <p:cNvSpPr/>
          <p:nvPr/>
        </p:nvSpPr>
        <p:spPr>
          <a:xfrm>
            <a:off x="6108929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6AE4127C-FADC-AA8B-5902-D57A692C960E}"/>
              </a:ext>
            </a:extLst>
          </p:cNvPr>
          <p:cNvCxnSpPr>
            <a:cxnSpLocks/>
          </p:cNvCxnSpPr>
          <p:nvPr/>
        </p:nvCxnSpPr>
        <p:spPr>
          <a:xfrm>
            <a:off x="6208279" y="3544089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BE7E1940-96D0-108D-48D2-EBA4595D372D}"/>
              </a:ext>
            </a:extLst>
          </p:cNvPr>
          <p:cNvSpPr/>
          <p:nvPr/>
        </p:nvSpPr>
        <p:spPr>
          <a:xfrm>
            <a:off x="6797660" y="3188713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3C50116-03EA-8FE1-50B3-BC67E39EC6F7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448E8C28-55DE-187D-57D0-E1195B52644A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874EBC0E-7829-9D8F-071F-925E0D087F1A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6264A19D-1085-55DE-323F-816E145C852F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DD98477F-3F61-1C72-1F3F-4B446E271AC6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F7B74BAB-6FAE-5C55-2917-F1CC0AEA7473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47D1B2D6-A375-639F-EAF0-434639914F0E}"/>
              </a:ext>
            </a:extLst>
          </p:cNvPr>
          <p:cNvCxnSpPr>
            <a:cxnSpLocks/>
          </p:cNvCxnSpPr>
          <p:nvPr/>
        </p:nvCxnSpPr>
        <p:spPr>
          <a:xfrm>
            <a:off x="2574031" y="1858897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>
            <a:extLst>
              <a:ext uri="{FF2B5EF4-FFF2-40B4-BE49-F238E27FC236}">
                <a16:creationId xmlns:a16="http://schemas.microsoft.com/office/drawing/2014/main" id="{C2E03544-ADD5-EF0E-DECE-2AD5B76E0CA7}"/>
              </a:ext>
            </a:extLst>
          </p:cNvPr>
          <p:cNvSpPr/>
          <p:nvPr/>
        </p:nvSpPr>
        <p:spPr>
          <a:xfrm>
            <a:off x="371854" y="150352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EC90F7B9-3C4D-4D40-A511-BC53D69ED5D0}"/>
              </a:ext>
            </a:extLst>
          </p:cNvPr>
          <p:cNvCxnSpPr>
            <a:cxnSpLocks/>
          </p:cNvCxnSpPr>
          <p:nvPr/>
        </p:nvCxnSpPr>
        <p:spPr>
          <a:xfrm>
            <a:off x="2237181" y="2701492"/>
            <a:ext cx="5504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343BB3E4-7A2E-C8C2-F09C-713643A8A482}"/>
              </a:ext>
            </a:extLst>
          </p:cNvPr>
          <p:cNvSpPr/>
          <p:nvPr/>
        </p:nvSpPr>
        <p:spPr>
          <a:xfrm>
            <a:off x="20256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1D659A9A-7E4B-4A42-8B7C-782DB235FF51}"/>
              </a:ext>
            </a:extLst>
          </p:cNvPr>
          <p:cNvCxnSpPr>
            <a:cxnSpLocks/>
          </p:cNvCxnSpPr>
          <p:nvPr/>
        </p:nvCxnSpPr>
        <p:spPr>
          <a:xfrm>
            <a:off x="2332242" y="3551415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7C27DF25-6F5A-EC00-CBD3-0A2762D3496E}"/>
              </a:ext>
            </a:extLst>
          </p:cNvPr>
          <p:cNvSpPr/>
          <p:nvPr/>
        </p:nvSpPr>
        <p:spPr>
          <a:xfrm>
            <a:off x="130065" y="31960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CB8F8B97-D3BB-78E9-5042-F1EECE62B96D}"/>
              </a:ext>
            </a:extLst>
          </p:cNvPr>
          <p:cNvCxnSpPr>
            <a:cxnSpLocks/>
          </p:cNvCxnSpPr>
          <p:nvPr/>
        </p:nvCxnSpPr>
        <p:spPr>
          <a:xfrm>
            <a:off x="3028394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26A7A75E-8800-EA8E-C4E5-7F7B1E4E6348}"/>
              </a:ext>
            </a:extLst>
          </p:cNvPr>
          <p:cNvSpPr/>
          <p:nvPr/>
        </p:nvSpPr>
        <p:spPr>
          <a:xfrm>
            <a:off x="826217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42F2F2F3-8DEC-5C94-5853-59D334707E00}"/>
              </a:ext>
            </a:extLst>
          </p:cNvPr>
          <p:cNvSpPr/>
          <p:nvPr/>
        </p:nvSpPr>
        <p:spPr>
          <a:xfrm>
            <a:off x="944817" y="668345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8E56E7B-7C1E-B3A7-0600-111C80BE2BE8}"/>
              </a:ext>
            </a:extLst>
          </p:cNvPr>
          <p:cNvCxnSpPr>
            <a:cxnSpLocks/>
          </p:cNvCxnSpPr>
          <p:nvPr/>
        </p:nvCxnSpPr>
        <p:spPr>
          <a:xfrm flipH="1" flipV="1">
            <a:off x="3161028" y="1029400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7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205B0-7317-10D1-DFD2-2E36C8E2B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01" y="982634"/>
            <a:ext cx="5243599" cy="720080"/>
          </a:xfrm>
        </p:spPr>
        <p:txBody>
          <a:bodyPr/>
          <a:lstStyle/>
          <a:p>
            <a:r>
              <a:rPr lang="it-IT" sz="3200" dirty="0"/>
              <a:t>Daikin Air to Water Inverter </a:t>
            </a:r>
            <a:r>
              <a:rPr lang="it-IT" sz="3200" dirty="0" err="1"/>
              <a:t>heat</a:t>
            </a:r>
            <a:r>
              <a:rPr lang="it-IT" sz="3200" dirty="0"/>
              <a:t> pump </a:t>
            </a:r>
            <a:r>
              <a:rPr lang="it-IT" sz="3200" b="1" dirty="0">
                <a:solidFill>
                  <a:srgbClr val="0083C1"/>
                </a:solidFill>
              </a:rPr>
              <a:t>EWYE-CZ</a:t>
            </a:r>
            <a:endParaRPr lang="en-BE" sz="3200" b="1" dirty="0">
              <a:solidFill>
                <a:srgbClr val="0083C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C6829-6583-4CA7-0980-BDC10A7F5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801" y="1785588"/>
            <a:ext cx="6184736" cy="720079"/>
          </a:xfrm>
        </p:spPr>
        <p:txBody>
          <a:bodyPr lIns="0" tIns="45720" rIns="91440" bIns="45720" anchor="ctr" anchorCtr="0"/>
          <a:lstStyle/>
          <a:p>
            <a:r>
              <a:rPr lang="it-IT" sz="1800" dirty="0">
                <a:latin typeface="Calibri Light"/>
                <a:ea typeface="Calibri Light"/>
                <a:cs typeface="Calibri Light"/>
              </a:rPr>
              <a:t>with </a:t>
            </a:r>
            <a:r>
              <a:rPr lang="it-IT" sz="1800" b="1" dirty="0">
                <a:latin typeface="Calibri Light"/>
                <a:ea typeface="Calibri Light"/>
                <a:cs typeface="Calibri Light"/>
              </a:rPr>
              <a:t>R454C </a:t>
            </a:r>
            <a:r>
              <a:rPr lang="it-IT" sz="1800" b="1" dirty="0" err="1">
                <a:latin typeface="Calibri Light"/>
                <a:ea typeface="Calibri Light"/>
                <a:cs typeface="Calibri Light"/>
              </a:rPr>
              <a:t>refrigerant</a:t>
            </a:r>
            <a:endParaRPr lang="en-BE" sz="1800" b="1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D5288F-FF75-125B-49B3-422C8E884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70" y="485029"/>
            <a:ext cx="6567902" cy="36944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552BE0-3D10-54B8-50C5-F22AAB126290}"/>
              </a:ext>
            </a:extLst>
          </p:cNvPr>
          <p:cNvSpPr txBox="1"/>
          <p:nvPr/>
        </p:nvSpPr>
        <p:spPr>
          <a:xfrm>
            <a:off x="157699" y="2917567"/>
            <a:ext cx="326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chemeClr val="tx2"/>
                </a:solidFill>
                <a:latin typeface="+mj-lt"/>
              </a:rPr>
              <a:t>High temperature &amp; low carbon </a:t>
            </a:r>
            <a:r>
              <a:rPr lang="it-IT" sz="1400" dirty="0" err="1">
                <a:solidFill>
                  <a:schemeClr val="tx2"/>
                </a:solidFill>
                <a:latin typeface="+mj-lt"/>
              </a:rPr>
              <a:t>solution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for 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heating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Decarbonization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70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DDC-FB2D-0A94-5E53-1A6F1103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2F3923-ED70-8D92-4A17-05820606A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7665" y="0"/>
            <a:ext cx="6184737" cy="598628"/>
          </a:xfrm>
        </p:spPr>
        <p:txBody>
          <a:bodyPr/>
          <a:lstStyle/>
          <a:p>
            <a:r>
              <a:rPr lang="it-IT" sz="2400" dirty="0">
                <a:solidFill>
                  <a:srgbClr val="0083C1"/>
                </a:solidFill>
              </a:rPr>
              <a:t>10 good </a:t>
            </a:r>
            <a:r>
              <a:rPr lang="it-IT" sz="2400" dirty="0" err="1">
                <a:solidFill>
                  <a:srgbClr val="0083C1"/>
                </a:solidFill>
              </a:rPr>
              <a:t>reasons</a:t>
            </a:r>
            <a:r>
              <a:rPr lang="it-IT" sz="2400" dirty="0">
                <a:solidFill>
                  <a:srgbClr val="0083C1"/>
                </a:solidFill>
              </a:rPr>
              <a:t> </a:t>
            </a:r>
            <a:r>
              <a:rPr lang="it-IT" sz="2400" dirty="0"/>
              <a:t>to </a:t>
            </a:r>
            <a:r>
              <a:rPr lang="it-IT" sz="2400" dirty="0" err="1"/>
              <a:t>choose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endParaRPr lang="en-BE" sz="24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FC0462C-8569-AE50-0955-746EC55AE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34" y="1403377"/>
            <a:ext cx="3549742" cy="2312942"/>
          </a:xfrm>
          <a:prstGeom prst="rect">
            <a:avLst/>
          </a:prstGeom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89B7A305-400E-8554-2C22-79E9C2E4E9A4}"/>
              </a:ext>
            </a:extLst>
          </p:cNvPr>
          <p:cNvSpPr/>
          <p:nvPr/>
        </p:nvSpPr>
        <p:spPr>
          <a:xfrm>
            <a:off x="2560435" y="920644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0967D-DF56-A94D-213D-445AB9497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C00E6D-AA63-29A0-830E-9DDEC9A0B5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06E8BF-B17D-8BE1-3B29-5B1CCEF9BF5F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31018F5-CDF7-2958-A800-2D1F913CDC22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2032F621-91BA-2882-89C5-145BA9F72D3D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06B48AC6-BA6C-C0D6-B7A9-6A045D34F10D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FEEF50-BFBC-6214-7E03-B59B5721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74" y="1282566"/>
            <a:ext cx="2542252" cy="2542252"/>
          </a:xfrm>
          <a:prstGeom prst="rect">
            <a:avLst/>
          </a:prstGeom>
        </p:spPr>
      </p:pic>
      <p:pic>
        <p:nvPicPr>
          <p:cNvPr id="5" name="Immagine 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6D3B4DB-7975-A93F-0441-8DFAF6C9F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61" y="3421626"/>
            <a:ext cx="572494" cy="57180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8D8F9A-A7D9-C6F7-1D3A-EBF9C98DFF54}"/>
              </a:ext>
            </a:extLst>
          </p:cNvPr>
          <p:cNvSpPr txBox="1"/>
          <p:nvPr/>
        </p:nvSpPr>
        <p:spPr>
          <a:xfrm>
            <a:off x="3381322" y="3944433"/>
            <a:ext cx="940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dirty="0">
                <a:solidFill>
                  <a:schemeClr val="bg2"/>
                </a:solidFill>
              </a:rPr>
              <a:t>Scroll </a:t>
            </a:r>
            <a:r>
              <a:rPr lang="it-IT" sz="800" dirty="0" err="1">
                <a:solidFill>
                  <a:schemeClr val="bg2"/>
                </a:solidFill>
              </a:rPr>
              <a:t>compressor</a:t>
            </a:r>
            <a:endParaRPr lang="it-IT" sz="800" dirty="0">
              <a:solidFill>
                <a:schemeClr val="bg2"/>
              </a:solidFill>
            </a:endParaRPr>
          </a:p>
        </p:txBody>
      </p:sp>
      <p:pic>
        <p:nvPicPr>
          <p:cNvPr id="11" name="Immagine 10" descr="Immagine che contiene cerchio, schermata, oscurità, Oggetto astronomico&#10;&#10;Descrizione generata automaticamente">
            <a:extLst>
              <a:ext uri="{FF2B5EF4-FFF2-40B4-BE49-F238E27FC236}">
                <a16:creationId xmlns:a16="http://schemas.microsoft.com/office/drawing/2014/main" id="{B76CCD4F-03C0-1B95-5AF9-87E99734E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62" y="3253807"/>
            <a:ext cx="940704" cy="9418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D1CECB-F64E-43D2-3E9B-30FBF3333CFA}"/>
              </a:ext>
            </a:extLst>
          </p:cNvPr>
          <p:cNvSpPr txBox="1"/>
          <p:nvPr/>
        </p:nvSpPr>
        <p:spPr>
          <a:xfrm>
            <a:off x="4821976" y="3944433"/>
            <a:ext cx="940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bg2"/>
                </a:solidFill>
              </a:rPr>
              <a:t>Fan </a:t>
            </a:r>
            <a:r>
              <a:rPr lang="it-IT" sz="800" dirty="0" err="1">
                <a:solidFill>
                  <a:schemeClr val="bg2"/>
                </a:solidFill>
              </a:rPr>
              <a:t>motor</a:t>
            </a:r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7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97B38-7C5C-83D1-7352-8EFA5EDA1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5EC254-1F9C-206B-CC2A-6AF3FD6AA20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56D497-2988-BB3C-6854-58C96877B6CC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95E365-DB18-8E07-A97B-22ACD6B4BD84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3DAE262-E67A-BB72-7F57-75ADE85649D9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743D5A44-3FEA-19B6-2171-C6A01D9235B5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084E2DBA-511A-05E0-F4ED-13520D81D41B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A7BA3171-9934-941F-3791-D255FF7D76C0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3DCACAEE-1A9D-AC59-A0BF-7A2349CF8198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1925C67-2A29-1C5A-162D-F3383153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74" y="1635373"/>
            <a:ext cx="2542252" cy="25422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FDD933-85F1-FC97-51F5-CDDC3D968987}"/>
              </a:ext>
            </a:extLst>
          </p:cNvPr>
          <p:cNvSpPr txBox="1"/>
          <p:nvPr/>
        </p:nvSpPr>
        <p:spPr>
          <a:xfrm>
            <a:off x="4159150" y="3829017"/>
            <a:ext cx="825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b="1" dirty="0">
                <a:solidFill>
                  <a:schemeClr val="bg2"/>
                </a:solidFill>
              </a:rPr>
              <a:t>Up to 70 °C</a:t>
            </a:r>
          </a:p>
        </p:txBody>
      </p:sp>
    </p:spTree>
    <p:extLst>
      <p:ext uri="{BB962C8B-B14F-4D97-AF65-F5344CB8AC3E}">
        <p14:creationId xmlns:p14="http://schemas.microsoft.com/office/powerpoint/2010/main" val="393370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393C-E56D-BDCF-686F-044C85E9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1ACF4F-6A30-0550-C867-2832D9C1B2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744A18-42CE-0222-904E-CCE395636FE3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709AF8-25DD-30A8-3094-8447E2CE313D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7DD197-E183-E0E3-90F2-490DF15DFC41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EBE29DC-6221-5178-D634-6059EEF29D26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FFD6EE8-2CC3-CABB-3885-41026726B927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995CF7B5-2CCB-E70B-EF88-762675B09502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8FCCAE-86C5-6309-C2FD-59DEDFF96764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498E5AE9-2E6F-B7A3-2B93-9061837759B4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7C62CC83-FE81-5BEE-EC43-3C3A139ED5BA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F81E1E29-9091-2F5E-8F34-F895A12E247B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D558B96E-664B-0177-409E-3B55A064D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4" y="1626802"/>
            <a:ext cx="2545085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4278-3B7B-6EBC-631B-03151056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B08C76-BB21-5E29-86F1-32FE3E4015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F973C0-E313-CEFC-A96C-8BF8436C89C3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244DB3-5F43-3BF0-3D00-BBF711FBDE58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FEED61-3DCC-FF59-30E7-70E3E019F3BC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D12DBE-773B-6E87-47F3-9BEBD427B2B9}"/>
              </a:ext>
            </a:extLst>
          </p:cNvPr>
          <p:cNvSpPr txBox="1"/>
          <p:nvPr/>
        </p:nvSpPr>
        <p:spPr>
          <a:xfrm>
            <a:off x="6742409" y="3236417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technology ensures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reliability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customer peace of mind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8763A7C-52E3-5D88-4EBF-E69EB84D3F36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A86CA67D-9A5D-0119-AA92-CB0AFEF20D25}"/>
              </a:ext>
            </a:extLst>
          </p:cNvPr>
          <p:cNvCxnSpPr>
            <a:cxnSpLocks/>
          </p:cNvCxnSpPr>
          <p:nvPr/>
        </p:nvCxnSpPr>
        <p:spPr>
          <a:xfrm>
            <a:off x="6208279" y="3544089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B88E1AD1-4AAF-5E99-735C-FEA1545A1D4C}"/>
              </a:ext>
            </a:extLst>
          </p:cNvPr>
          <p:cNvSpPr/>
          <p:nvPr/>
        </p:nvSpPr>
        <p:spPr>
          <a:xfrm>
            <a:off x="6797660" y="3188713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ED6770FD-C9EE-E29B-BFF8-7948631F829E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96D5E2A5-A629-99E4-CE8A-FBE3D8D1D4CF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95743FAE-6DE5-E57D-69D2-36BE80FE97A1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832A7C49-6571-3D49-0B61-0583C2117967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2B64066F-47C7-7B04-62A1-CBA25241F6F9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BA63C6A1-DEBA-5C61-0A4C-C42C25614528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4DD138-0F6E-BCF5-A376-8832F73F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29" y="1587394"/>
            <a:ext cx="254225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3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95B55-3078-00CE-EDA5-FFDC4897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DE14A-7808-7BDE-9981-B2D70281D5A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21521C-0AC3-4770-C234-28646AC59C60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14E3AE-A39E-A8AC-A96E-02F6517C78F2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A30058-F708-9000-4891-1BBD49B2751A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EF315D-4CC7-0CEA-A117-1554A8B63F5D}"/>
              </a:ext>
            </a:extLst>
          </p:cNvPr>
          <p:cNvSpPr txBox="1"/>
          <p:nvPr/>
        </p:nvSpPr>
        <p:spPr>
          <a:xfrm>
            <a:off x="6742409" y="3236417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technology ensures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reliability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customer peace of mind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FF0914-633C-3CAC-3C0C-67FE25B06466}"/>
              </a:ext>
            </a:extLst>
          </p:cNvPr>
          <p:cNvSpPr txBox="1"/>
          <p:nvPr/>
        </p:nvSpPr>
        <p:spPr>
          <a:xfrm>
            <a:off x="6313983" y="4100243"/>
            <a:ext cx="1893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#5 </a:t>
            </a:r>
          </a:p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+mj-lt"/>
              </a:rPr>
              <a:t>Stock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+mj-lt"/>
              </a:rPr>
              <a:t> availability</a:t>
            </a:r>
            <a:endParaRPr lang="it-IT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DFDCBA-6EEF-9A4D-59D7-B95E1E6E31FD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D98CB90D-71FF-60B9-DC07-95076937FC36}"/>
              </a:ext>
            </a:extLst>
          </p:cNvPr>
          <p:cNvCxnSpPr>
            <a:cxnSpLocks/>
          </p:cNvCxnSpPr>
          <p:nvPr/>
        </p:nvCxnSpPr>
        <p:spPr>
          <a:xfrm>
            <a:off x="5519548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0B5DFF46-59D8-A57A-542A-893F82C23E20}"/>
              </a:ext>
            </a:extLst>
          </p:cNvPr>
          <p:cNvSpPr/>
          <p:nvPr/>
        </p:nvSpPr>
        <p:spPr>
          <a:xfrm>
            <a:off x="6108929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B4F134BB-0351-FEEA-EE7E-8E0B380BB44F}"/>
              </a:ext>
            </a:extLst>
          </p:cNvPr>
          <p:cNvCxnSpPr>
            <a:cxnSpLocks/>
          </p:cNvCxnSpPr>
          <p:nvPr/>
        </p:nvCxnSpPr>
        <p:spPr>
          <a:xfrm>
            <a:off x="6208279" y="3544089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016397CB-19D4-887E-64D1-B8CAE9E1EB41}"/>
              </a:ext>
            </a:extLst>
          </p:cNvPr>
          <p:cNvSpPr/>
          <p:nvPr/>
        </p:nvSpPr>
        <p:spPr>
          <a:xfrm>
            <a:off x="6797660" y="3188713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E69A4D1F-9B7E-1C3E-D7A0-F93D14E1D7DE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29335984-FD01-3F26-C336-5DBA44899CC1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D24FBC8A-C413-2268-99CC-3F67D8035B7A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B4E91587-14B6-C67D-94FE-7D0496A5891F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73269853-01A0-4B1B-7547-90138A423092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1EE2A061-FDD1-5A13-C215-D618330DDE33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BD2705F-4BEA-A5CF-5EE0-EE28DE1B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537" y="2097351"/>
            <a:ext cx="235326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9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A98FE-F450-13C0-2F96-93F0688B5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96F25-D6D7-2301-98D9-11B547AE23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10 good </a:t>
            </a:r>
            <a:r>
              <a:rPr lang="it-IT" sz="180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err="1">
                <a:latin typeface="Calibri"/>
                <a:ea typeface="Calibri"/>
                <a:cs typeface="Calibri"/>
              </a:rPr>
              <a:t>it</a:t>
            </a:r>
            <a:endParaRPr lang="en-BE" sz="180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3040AD-98F8-4B82-75FB-A59A30569DF3}"/>
              </a:ext>
            </a:extLst>
          </p:cNvPr>
          <p:cNvSpPr txBox="1"/>
          <p:nvPr/>
        </p:nvSpPr>
        <p:spPr>
          <a:xfrm>
            <a:off x="5942544" y="650180"/>
            <a:ext cx="2272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full Inverter technology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ensures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high efficiency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&amp; 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+mj-lt"/>
              </a:rPr>
              <a:t>low running costs </a:t>
            </a:r>
            <a:endParaRPr lang="it-IT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548BF2-275A-77C8-7C88-5BE27817974E}"/>
              </a:ext>
            </a:extLst>
          </p:cNvPr>
          <p:cNvSpPr txBox="1"/>
          <p:nvPr/>
        </p:nvSpPr>
        <p:spPr>
          <a:xfrm>
            <a:off x="6484192" y="1473775"/>
            <a:ext cx="2266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  <a:endParaRPr lang="it-IT" sz="100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err="1">
                <a:solidFill>
                  <a:srgbClr val="000000"/>
                </a:solidFill>
                <a:latin typeface="+mj-lt"/>
              </a:rPr>
              <a:t>Vapour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Injection technology allowing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high-temperature &amp; hot water production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9052D8-F6DD-E870-8B60-E48F34C4EF3E}"/>
              </a:ext>
            </a:extLst>
          </p:cNvPr>
          <p:cNvSpPr txBox="1"/>
          <p:nvPr/>
        </p:nvSpPr>
        <p:spPr>
          <a:xfrm>
            <a:off x="6901643" y="2354633"/>
            <a:ext cx="221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</a:t>
            </a:r>
            <a:r>
              <a:rPr lang="it-IT" sz="1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Smart control of defrosting for 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maximum customer comfort  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9CF278-560B-857F-5210-9690B58F5FF4}"/>
              </a:ext>
            </a:extLst>
          </p:cNvPr>
          <p:cNvSpPr txBox="1"/>
          <p:nvPr/>
        </p:nvSpPr>
        <p:spPr>
          <a:xfrm>
            <a:off x="6742409" y="3236417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b="0" i="0" dirty="0">
                <a:solidFill>
                  <a:srgbClr val="000000"/>
                </a:solidFill>
                <a:effectLst/>
                <a:latin typeface="+mj-lt"/>
              </a:rPr>
              <a:t>Daikin 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technology ensures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reliability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GB" sz="1000" b="1" dirty="0">
                <a:solidFill>
                  <a:srgbClr val="000000"/>
                </a:solidFill>
                <a:latin typeface="+mj-lt"/>
              </a:rPr>
              <a:t>customer peace of mind</a:t>
            </a:r>
            <a:endParaRPr lang="it-IT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CDD27C-54EE-BAEA-A3A6-493FB43AE0F9}"/>
              </a:ext>
            </a:extLst>
          </p:cNvPr>
          <p:cNvSpPr txBox="1"/>
          <p:nvPr/>
        </p:nvSpPr>
        <p:spPr>
          <a:xfrm>
            <a:off x="6313983" y="4100243"/>
            <a:ext cx="1893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  <a:latin typeface="+mj-lt"/>
              </a:rPr>
              <a:t>#5 </a:t>
            </a:r>
          </a:p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+mj-lt"/>
              </a:rPr>
              <a:t>Stock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+mj-lt"/>
              </a:rPr>
              <a:t> availability</a:t>
            </a:r>
            <a:endParaRPr lang="it-IT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BE7BC8-B82A-09F3-CA2C-706E6EE8B31D}"/>
              </a:ext>
            </a:extLst>
          </p:cNvPr>
          <p:cNvSpPr txBox="1"/>
          <p:nvPr/>
        </p:nvSpPr>
        <p:spPr>
          <a:xfrm>
            <a:off x="431966" y="4124740"/>
            <a:ext cx="30358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+mj-lt"/>
              </a:rPr>
              <a:t>Remote monitoring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&amp; system optimization </a:t>
            </a:r>
            <a:endParaRPr lang="it-IT" sz="1050" dirty="0">
              <a:solidFill>
                <a:srgbClr val="000000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E7EBDC6-E8E0-94A3-F3A5-F71BC8B1AAF8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28BEB8C-751A-F315-56FF-F08AF897CE7C}"/>
              </a:ext>
            </a:extLst>
          </p:cNvPr>
          <p:cNvCxnSpPr>
            <a:cxnSpLocks/>
          </p:cNvCxnSpPr>
          <p:nvPr/>
        </p:nvCxnSpPr>
        <p:spPr>
          <a:xfrm>
            <a:off x="5519548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2260EC23-B4FC-0548-7E16-4483AAAF3DB0}"/>
              </a:ext>
            </a:extLst>
          </p:cNvPr>
          <p:cNvSpPr/>
          <p:nvPr/>
        </p:nvSpPr>
        <p:spPr>
          <a:xfrm>
            <a:off x="6108929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63C53CAE-A53B-19D3-7909-ECC040F2AEF0}"/>
              </a:ext>
            </a:extLst>
          </p:cNvPr>
          <p:cNvCxnSpPr>
            <a:cxnSpLocks/>
          </p:cNvCxnSpPr>
          <p:nvPr/>
        </p:nvCxnSpPr>
        <p:spPr>
          <a:xfrm>
            <a:off x="6208279" y="3544089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CF5AC01B-2514-D68B-F2D6-34D13B96547F}"/>
              </a:ext>
            </a:extLst>
          </p:cNvPr>
          <p:cNvSpPr/>
          <p:nvPr/>
        </p:nvSpPr>
        <p:spPr>
          <a:xfrm>
            <a:off x="6797660" y="3188713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6D3C6F3E-B18B-8771-F8B3-0C274872331C}"/>
              </a:ext>
            </a:extLst>
          </p:cNvPr>
          <p:cNvCxnSpPr>
            <a:cxnSpLocks/>
          </p:cNvCxnSpPr>
          <p:nvPr/>
        </p:nvCxnSpPr>
        <p:spPr>
          <a:xfrm>
            <a:off x="6318183" y="270149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82408719-89F2-B362-81D8-D7E9A37D9096}"/>
              </a:ext>
            </a:extLst>
          </p:cNvPr>
          <p:cNvSpPr/>
          <p:nvPr/>
        </p:nvSpPr>
        <p:spPr>
          <a:xfrm>
            <a:off x="6907564" y="234611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468C384-5B9A-35DB-02CD-4C383C81418B}"/>
              </a:ext>
            </a:extLst>
          </p:cNvPr>
          <p:cNvCxnSpPr>
            <a:cxnSpLocks/>
          </p:cNvCxnSpPr>
          <p:nvPr/>
        </p:nvCxnSpPr>
        <p:spPr>
          <a:xfrm>
            <a:off x="5966397" y="1858896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63D1A7FB-A7A0-FEA7-1719-BD3F749C76AD}"/>
              </a:ext>
            </a:extLst>
          </p:cNvPr>
          <p:cNvSpPr/>
          <p:nvPr/>
        </p:nvSpPr>
        <p:spPr>
          <a:xfrm>
            <a:off x="6555778" y="1503520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E56515AB-09F1-313C-07DF-23C8332A94F8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0DC876E9-D1C0-5E43-5494-D02AAD1DC4A6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FE5087E-4A48-D1FD-C057-C49AF24C3D2D}"/>
              </a:ext>
            </a:extLst>
          </p:cNvPr>
          <p:cNvCxnSpPr>
            <a:cxnSpLocks/>
          </p:cNvCxnSpPr>
          <p:nvPr/>
        </p:nvCxnSpPr>
        <p:spPr>
          <a:xfrm>
            <a:off x="3028394" y="4350050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35E21DD9-0DB4-FB0D-C7ED-FF330CA22D66}"/>
              </a:ext>
            </a:extLst>
          </p:cNvPr>
          <p:cNvSpPr/>
          <p:nvPr/>
        </p:nvSpPr>
        <p:spPr>
          <a:xfrm>
            <a:off x="826217" y="3994674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82636D-519B-95D5-5CFC-E196DB01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37" y="1533355"/>
            <a:ext cx="2542252" cy="25422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B97D39-AED2-8E20-4CDC-0E3453C84DAB}"/>
              </a:ext>
            </a:extLst>
          </p:cNvPr>
          <p:cNvSpPr txBox="1"/>
          <p:nvPr/>
        </p:nvSpPr>
        <p:spPr>
          <a:xfrm>
            <a:off x="4134937" y="3313257"/>
            <a:ext cx="825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b="1" dirty="0">
                <a:solidFill>
                  <a:schemeClr val="bg2"/>
                </a:solidFill>
              </a:rPr>
              <a:t>Daikin </a:t>
            </a:r>
            <a:r>
              <a:rPr lang="it-IT" sz="900" b="1" dirty="0" err="1">
                <a:solidFill>
                  <a:schemeClr val="bg2"/>
                </a:solidFill>
              </a:rPr>
              <a:t>onSite</a:t>
            </a:r>
            <a:endParaRPr lang="it-IT" sz="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77767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D0AAD6C5-A7A2-744A-9F6C-834ED0B33BC5}"/>
    </a:ext>
  </a:extLst>
</a:theme>
</file>

<file path=ppt/theme/theme2.xml><?xml version="1.0" encoding="utf-8"?>
<a:theme xmlns:a="http://schemas.openxmlformats.org/drawingml/2006/main" name="Blank">
  <a:themeElements>
    <a:clrScheme name="Daikin Colours 1">
      <a:dk1>
        <a:srgbClr val="BEDCF3"/>
      </a:dk1>
      <a:lt1>
        <a:srgbClr val="E3F0FB"/>
      </a:lt1>
      <a:dk2>
        <a:srgbClr val="000000"/>
      </a:dk2>
      <a:lt2>
        <a:srgbClr val="FFFFFF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21AF81E2-12AA-1E46-9DDD-6A84384B1959}"/>
    </a:ext>
  </a:extLst>
</a:theme>
</file>

<file path=ppt/theme/theme3.xml><?xml version="1.0" encoding="utf-8"?>
<a:theme xmlns:a="http://schemas.openxmlformats.org/drawingml/2006/main" name="Basic Lay-out">
  <a:themeElements>
    <a:clrScheme name="Daikin Colours">
      <a:dk1>
        <a:srgbClr val="FFFFFF"/>
      </a:dk1>
      <a:lt1>
        <a:srgbClr val="E3F0FB"/>
      </a:lt1>
      <a:dk2>
        <a:srgbClr val="000000"/>
      </a:dk2>
      <a:lt2>
        <a:srgbClr val="000000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001">
          <a:schemeClr val="l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3A441F4B-F809-2449-BDA6-06B8DBE451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34149059BCD64DA92A6FBA15E2D892" ma:contentTypeVersion="22" ma:contentTypeDescription="Creare un nuovo documento." ma:contentTypeScope="" ma:versionID="809a7e4ade058ec3f2fc367438bfff7f">
  <xsd:schema xmlns:xsd="http://www.w3.org/2001/XMLSchema" xmlns:xs="http://www.w3.org/2001/XMLSchema" xmlns:p="http://schemas.microsoft.com/office/2006/metadata/properties" xmlns:ns2="7ff2e4a0-f68b-4dea-a856-6c19b5c36790" xmlns:ns3="1fdc5fe9-91c3-4875-9073-b782ac1c1130" targetNamespace="http://schemas.microsoft.com/office/2006/metadata/properties" ma:root="true" ma:fieldsID="d0c053c8d286c93011a05e53392a8739" ns2:_="" ns3:_="">
    <xsd:import namespace="7ff2e4a0-f68b-4dea-a856-6c19b5c36790"/>
    <xsd:import namespace="1fdc5fe9-91c3-4875-9073-b782ac1c1130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2e4a0-f68b-4dea-a856-6c19b5c3679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cdabbbbb-962a-4810-844b-572d16686a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5fe9-91c3-4875-9073-b782ac1c113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b64a2f8-b49e-4f02-931c-eea3d5b5b9bf}" ma:internalName="TaxCatchAll" ma:showField="CatchAllData" ma:web="1fdc5fe9-91c3-4875-9073-b782ac1c11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7ff2e4a0-f68b-4dea-a856-6c19b5c36790" xsi:nil="true"/>
    <MigrationWizIdVersion xmlns="7ff2e4a0-f68b-4dea-a856-6c19b5c36790" xsi:nil="true"/>
    <MigrationWizIdPermissions xmlns="7ff2e4a0-f68b-4dea-a856-6c19b5c36790" xsi:nil="true"/>
    <lcf76f155ced4ddcb4097134ff3c332f xmlns="7ff2e4a0-f68b-4dea-a856-6c19b5c36790">
      <Terms xmlns="http://schemas.microsoft.com/office/infopath/2007/PartnerControls"/>
    </lcf76f155ced4ddcb4097134ff3c332f>
    <TaxCatchAll xmlns="1fdc5fe9-91c3-4875-9073-b782ac1c1130" xsi:nil="true"/>
  </documentManagement>
</p:properties>
</file>

<file path=customXml/itemProps1.xml><?xml version="1.0" encoding="utf-8"?>
<ds:datastoreItem xmlns:ds="http://schemas.openxmlformats.org/officeDocument/2006/customXml" ds:itemID="{BFDD4A2F-C640-445B-B722-C2A5210EA8DA}"/>
</file>

<file path=customXml/itemProps2.xml><?xml version="1.0" encoding="utf-8"?>
<ds:datastoreItem xmlns:ds="http://schemas.openxmlformats.org/officeDocument/2006/customXml" ds:itemID="{5D10BBDB-476B-4192-AC59-DCA4C9CDF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40E0F4-FA10-488C-8CA1-538E62D33A37}">
  <ds:schemaRefs>
    <ds:schemaRef ds:uri="http://schemas.microsoft.com/office/2006/metadata/properties"/>
    <ds:schemaRef ds:uri="http://schemas.microsoft.com/office/infopath/2007/PartnerControls"/>
    <ds:schemaRef ds:uri="7ff2e4a0-f68b-4dea-a856-6c19b5c36790"/>
    <ds:schemaRef ds:uri="1fdc5fe9-91c3-4875-9073-b782ac1c11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</Template>
  <TotalTime>371</TotalTime>
  <Words>635</Words>
  <Application>Microsoft Office PowerPoint</Application>
  <PresentationFormat>On-screen Show (16:9)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Start</vt:lpstr>
      <vt:lpstr>Blank</vt:lpstr>
      <vt:lpstr>Basic Lay-out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lastModifiedBy>Gaetano Sanfelice</cp:lastModifiedBy>
  <cp:revision>133</cp:revision>
  <cp:lastPrinted>2014-10-20T14:13:38Z</cp:lastPrinted>
  <dcterms:created xsi:type="dcterms:W3CDTF">2024-03-11T10:21:59Z</dcterms:created>
  <dcterms:modified xsi:type="dcterms:W3CDTF">2026-02-18T15:43:07Z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0x0101008934149059BCD64DA92A6FBA15E2D892</vt:lpwstr>
  </property>
  <property fmtid="{D5CDD505-2E9C-101B-9397-08002B2CF9AE}" pid="3" name="MediaServiceImageTags">
    <vt:lpwstr/>
  </property>
</Properties>
</file>